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9"/>
  </p:notesMasterIdLst>
  <p:handoutMasterIdLst>
    <p:handoutMasterId r:id="rId30"/>
  </p:handoutMasterIdLst>
  <p:sldIdLst>
    <p:sldId id="299" r:id="rId2"/>
    <p:sldId id="302" r:id="rId3"/>
    <p:sldId id="307" r:id="rId4"/>
    <p:sldId id="328" r:id="rId5"/>
    <p:sldId id="308" r:id="rId6"/>
    <p:sldId id="309" r:id="rId7"/>
    <p:sldId id="310" r:id="rId8"/>
    <p:sldId id="312" r:id="rId9"/>
    <p:sldId id="314" r:id="rId10"/>
    <p:sldId id="318" r:id="rId11"/>
    <p:sldId id="320" r:id="rId12"/>
    <p:sldId id="321" r:id="rId13"/>
    <p:sldId id="322" r:id="rId14"/>
    <p:sldId id="348" r:id="rId15"/>
    <p:sldId id="323" r:id="rId16"/>
    <p:sldId id="324" r:id="rId17"/>
    <p:sldId id="325" r:id="rId18"/>
    <p:sldId id="326" r:id="rId19"/>
    <p:sldId id="327" r:id="rId20"/>
    <p:sldId id="330" r:id="rId21"/>
    <p:sldId id="331" r:id="rId22"/>
    <p:sldId id="332" r:id="rId23"/>
    <p:sldId id="333" r:id="rId24"/>
    <p:sldId id="334" r:id="rId25"/>
    <p:sldId id="335" r:id="rId26"/>
    <p:sldId id="349" r:id="rId27"/>
    <p:sldId id="338" r:id="rId2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6C4DA5B-E70F-E643-9044-6E8AA7D4EC7E}">
          <p14:sldIdLst/>
        </p14:section>
        <p14:section name="Main Content" id="{AB216EAE-0C65-0E49-88BE-B0C4C0CBDF64}">
          <p14:sldIdLst>
            <p14:sldId id="299"/>
            <p14:sldId id="302"/>
            <p14:sldId id="307"/>
            <p14:sldId id="328"/>
            <p14:sldId id="308"/>
            <p14:sldId id="309"/>
            <p14:sldId id="310"/>
            <p14:sldId id="312"/>
            <p14:sldId id="314"/>
            <p14:sldId id="318"/>
            <p14:sldId id="320"/>
            <p14:sldId id="321"/>
            <p14:sldId id="322"/>
            <p14:sldId id="348"/>
            <p14:sldId id="323"/>
            <p14:sldId id="324"/>
            <p14:sldId id="325"/>
            <p14:sldId id="326"/>
            <p14:sldId id="327"/>
            <p14:sldId id="330"/>
            <p14:sldId id="331"/>
            <p14:sldId id="332"/>
            <p14:sldId id="333"/>
            <p14:sldId id="334"/>
            <p14:sldId id="335"/>
            <p14:sldId id="349"/>
            <p14:sldId id="338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1"/>
    <a:srgbClr val="2B2168"/>
    <a:srgbClr val="DDDEEB"/>
    <a:srgbClr val="EBEDF6"/>
    <a:srgbClr val="DEE0EE"/>
    <a:srgbClr val="C5C7DF"/>
    <a:srgbClr val="B9C7FF"/>
    <a:srgbClr val="1D1751"/>
    <a:srgbClr val="2F2681"/>
    <a:srgbClr val="CED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0" autoAdjust="0"/>
    <p:restoredTop sz="94315" autoAdjust="0"/>
  </p:normalViewPr>
  <p:slideViewPr>
    <p:cSldViewPr snapToGrid="0" snapToObjects="1">
      <p:cViewPr varScale="1">
        <p:scale>
          <a:sx n="211" d="100"/>
          <a:sy n="211" d="100"/>
        </p:scale>
        <p:origin x="-96" y="-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32" d="100"/>
          <a:sy n="132" d="100"/>
        </p:scale>
        <p:origin x="6176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36C09-6DA0-F240-96F8-43202E0266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757DE-A587-3C49-85AA-DE94176149D3}" type="datetimeFigureOut">
              <a:rPr lang="en-US" smtClean="0"/>
              <a:t>10/17/17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2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BD10-E2AF-1D41-B437-33796279AD29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AFF0A-C8D3-6B43-8816-7DE30C8B3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12"/>
            <a:ext cx="12193593" cy="6860612"/>
          </a:xfrm>
          <a:prstGeom prst="rect">
            <a:avLst/>
          </a:prstGeo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-9906" y="0"/>
            <a:ext cx="12212641" cy="6858000"/>
          </a:xfrm>
          <a:prstGeom prst="rect">
            <a:avLst/>
          </a:prstGeom>
          <a:gradFill>
            <a:gsLst>
              <a:gs pos="100000">
                <a:srgbClr val="451D5C">
                  <a:alpha val="3000"/>
                </a:srgbClr>
              </a:gs>
              <a:gs pos="3896">
                <a:schemeClr val="tx1">
                  <a:lumMod val="95000"/>
                  <a:lumOff val="5000"/>
                  <a:alpha val="14000"/>
                </a:schemeClr>
              </a:gs>
              <a:gs pos="27000">
                <a:srgbClr val="01082D">
                  <a:alpha val="45000"/>
                </a:srgbClr>
              </a:gs>
              <a:gs pos="61000">
                <a:srgbClr val="01082E">
                  <a:alpha val="29000"/>
                </a:srgb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66181" y="567034"/>
            <a:ext cx="2655036" cy="168004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3401" y="1698172"/>
            <a:ext cx="11218336" cy="2656114"/>
          </a:xfrm>
          <a:prstGeom prst="rect">
            <a:avLst/>
          </a:prstGeom>
          <a:noFill/>
          <a:ln w="127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3401" y="4965192"/>
            <a:ext cx="11124435" cy="674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42730" y="2350177"/>
            <a:ext cx="5723467" cy="8771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700" spc="150" baseline="0" dirty="0" smtClean="0">
                <a:solidFill>
                  <a:srgbClr val="00B0F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1700" spc="150" baseline="0" dirty="0" smtClean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1" y="4361031"/>
            <a:ext cx="11124435" cy="5584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bldLvl="4"/>
    </p:bldLst>
  </p:timing>
  <p:extLst mod="1">
    <p:ext uri="{DCECCB84-F9BA-43D5-87BE-67443E8EF086}">
      <p15:sldGuideLst xmlns="" xmlns:p15="http://schemas.microsoft.com/office/powerpoint/2012/main">
        <p15:guide id="1" orient="horz" pos="25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0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42454" y="-2"/>
            <a:ext cx="12234454" cy="6858002"/>
          </a:xfrm>
          <a:prstGeom prst="rect">
            <a:avLst/>
          </a:prstGeom>
          <a:solidFill>
            <a:srgbClr val="01082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ScI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2" y="1047560"/>
            <a:ext cx="1127685" cy="25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09" r="22839" b="30243"/>
          <a:stretch/>
        </p:blipFill>
        <p:spPr>
          <a:xfrm rot="10800000" flipH="1" flipV="1">
            <a:off x="298162" y="314928"/>
            <a:ext cx="853982" cy="732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44" y="6463506"/>
            <a:ext cx="1372151" cy="189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BB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2041"/>
            <a:ext cx="1218024" cy="106984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9" y="270960"/>
            <a:ext cx="1217959" cy="1069848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0960"/>
            <a:ext cx="1220305" cy="1072011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6" y="270960"/>
            <a:ext cx="1217446" cy="1069848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52" y="-9144"/>
            <a:ext cx="12240768" cy="688543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5052" y="0"/>
            <a:ext cx="12251436" cy="6858000"/>
          </a:xfrm>
          <a:prstGeom prst="rect">
            <a:avLst/>
          </a:prstGeom>
          <a:solidFill>
            <a:srgbClr val="01082D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70332" y="3456432"/>
            <a:ext cx="11430000" cy="914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2"/>
          <p:cNvSpPr>
            <a:spLocks noGrp="1"/>
          </p:cNvSpPr>
          <p:nvPr>
            <p:ph type="title"/>
          </p:nvPr>
        </p:nvSpPr>
        <p:spPr>
          <a:xfrm>
            <a:off x="370332" y="2911707"/>
            <a:ext cx="11430000" cy="4441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/or Last Slide">
    <p:bg>
      <p:bgPr>
        <a:solidFill>
          <a:srgbClr val="01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4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pic>
        <p:nvPicPr>
          <p:cNvPr id="7" name="Images_1.mp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3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gradFill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1260" y="-2"/>
            <a:ext cx="12188952" cy="6858000"/>
          </a:xfrm>
          <a:prstGeom prst="rect">
            <a:avLst/>
          </a:prstGeom>
          <a:gradFill flip="none" rotWithShape="1"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98" y="-3327406"/>
            <a:ext cx="2365604" cy="235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490" y="7712248"/>
            <a:ext cx="5399020" cy="75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 userDrawn="1"/>
        </p:nvSpPr>
        <p:spPr>
          <a:xfrm>
            <a:off x="-10630" y="5057505"/>
            <a:ext cx="12192000" cy="12003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2400" spc="300" dirty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2400" spc="300" dirty="0" smtClean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6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53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42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2" grpId="0" build="allAtOnce" bldLvl="4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5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8" r:id="rId7"/>
    <p:sldLayoutId id="2147483697" r:id="rId8"/>
    <p:sldLayoutId id="2147483696" r:id="rId9"/>
    <p:sldLayoutId id="2147483689" r:id="rId1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github.com/spacetelescope/acsq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21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1" y="3802590"/>
            <a:ext cx="11124435" cy="558441"/>
          </a:xfrm>
        </p:spPr>
        <p:txBody>
          <a:bodyPr/>
          <a:lstStyle/>
          <a:p>
            <a:r>
              <a:rPr lang="en-US" dirty="0" smtClean="0"/>
              <a:t>The Hubble Space Telescope (HST) Advanced Camera for Surveys (ACS) Quicklook</a:t>
            </a:r>
            <a:r>
              <a:rPr lang="en-US" dirty="0"/>
              <a:t> </a:t>
            </a: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7344" y="5129784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Matthew Bourque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accent2"/>
                </a:solidFill>
              </a:rPr>
              <a:t>October 19, 2017</a:t>
            </a:r>
            <a:endParaRPr lang="en-US" sz="2000" dirty="0">
              <a:solidFill>
                <a:schemeClr val="accent2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07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906" y="272479"/>
            <a:ext cx="10448544" cy="6254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Implementation: Version Control, Programming Standards, and API Documentation</a:t>
            </a:r>
            <a:endParaRPr lang="en-US" dirty="0"/>
          </a:p>
        </p:txBody>
      </p:sp>
      <p:pic>
        <p:nvPicPr>
          <p:cNvPr id="5" name="Picture 4" descr="readthedo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53" y="3688304"/>
            <a:ext cx="4814244" cy="3073044"/>
          </a:xfrm>
          <a:prstGeom prst="rect">
            <a:avLst/>
          </a:prstGeom>
        </p:spPr>
      </p:pic>
      <p:pic>
        <p:nvPicPr>
          <p:cNvPr id="6" name="Picture 5" descr="docstr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0" y="3688304"/>
            <a:ext cx="4010754" cy="28841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256899" y="1302312"/>
            <a:ext cx="6602967" cy="496917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Style Guide for Python (PEP8)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Style Guide for </a:t>
            </a:r>
            <a:r>
              <a:rPr lang="en-US" dirty="0" smtClean="0"/>
              <a:t>Python Docstrings </a:t>
            </a:r>
            <a:r>
              <a:rPr lang="en-US" dirty="0"/>
              <a:t>(</a:t>
            </a:r>
            <a:r>
              <a:rPr lang="en-US" dirty="0" smtClean="0"/>
              <a:t>PEP257)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numpydoc</a:t>
            </a:r>
            <a:r>
              <a:rPr lang="en-US" dirty="0" smtClean="0"/>
              <a:t> Documentation Convention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git</a:t>
            </a:r>
            <a:r>
              <a:rPr lang="en-US" dirty="0" smtClean="0"/>
              <a:t> + </a:t>
            </a:r>
            <a:r>
              <a:rPr lang="en-US" dirty="0" smtClean="0">
                <a:latin typeface="Courier"/>
                <a:cs typeface="Courier"/>
              </a:rPr>
              <a:t>GitHub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readthedocs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github_fu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21" y="977593"/>
            <a:ext cx="4937901" cy="46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Filesystem</a:t>
            </a:r>
            <a:endParaRPr lang="en-US" dirty="0"/>
          </a:p>
        </p:txBody>
      </p:sp>
      <p:pic>
        <p:nvPicPr>
          <p:cNvPr id="4" name="Picture 3" descr="filesystem_structure_lis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6" y="1374958"/>
            <a:ext cx="5917123" cy="5287642"/>
          </a:xfrm>
          <a:prstGeom prst="rect">
            <a:avLst/>
          </a:prstGeom>
        </p:spPr>
      </p:pic>
      <p:pic>
        <p:nvPicPr>
          <p:cNvPr id="6" name="Picture 5" descr="jpeg_filesystem_list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94" y="1479069"/>
            <a:ext cx="3726954" cy="5099400"/>
          </a:xfrm>
          <a:prstGeom prst="rect">
            <a:avLst/>
          </a:prstGeom>
        </p:spPr>
      </p:pic>
      <p:pic>
        <p:nvPicPr>
          <p:cNvPr id="7" name="Picture 6" descr="jpeg_and_thumbn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38" y="1674469"/>
            <a:ext cx="5371663" cy="40572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5626" y="1374958"/>
            <a:ext cx="3603601" cy="536634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14190" y="1374959"/>
            <a:ext cx="2213819" cy="30866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14190" y="4559336"/>
            <a:ext cx="2213819" cy="19464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Database Schema</a:t>
            </a:r>
            <a:endParaRPr lang="en-US" dirty="0"/>
          </a:p>
        </p:txBody>
      </p:sp>
      <p:pic>
        <p:nvPicPr>
          <p:cNvPr id="5" name="Picture 4" descr="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03" y="1210690"/>
            <a:ext cx="7170118" cy="54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MySQL and SQLAlchemy</a:t>
            </a:r>
            <a:endParaRPr lang="en-US" dirty="0"/>
          </a:p>
        </p:txBody>
      </p:sp>
      <p:pic>
        <p:nvPicPr>
          <p:cNvPr id="5" name="Picture 4" descr="mast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6" y="2708882"/>
            <a:ext cx="5656243" cy="34209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 descr="load_conn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90" y="1155665"/>
            <a:ext cx="4266540" cy="53368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606246" y="1404637"/>
            <a:ext cx="5970046" cy="1117361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SQLAlchemy</a:t>
            </a:r>
            <a:r>
              <a:rPr lang="en-US" dirty="0" smtClean="0"/>
              <a:t>: Python </a:t>
            </a:r>
            <a:r>
              <a:rPr lang="en-US" dirty="0" smtClean="0">
                <a:latin typeface="Courier"/>
                <a:cs typeface="Courier"/>
              </a:rPr>
              <a:t>SQL</a:t>
            </a:r>
            <a:r>
              <a:rPr lang="en-US" dirty="0" smtClean="0"/>
              <a:t> toolkit and Object Relational Mapper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MySQL and SQLAlchemy</a:t>
            </a:r>
            <a:endParaRPr lang="en-US" dirty="0"/>
          </a:p>
        </p:txBody>
      </p:sp>
      <p:pic>
        <p:nvPicPr>
          <p:cNvPr id="3" name="Picture 2" descr="orm_fac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1" y="1210689"/>
            <a:ext cx="5706602" cy="53335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 descr="orm_factory_cal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05" y="1115043"/>
            <a:ext cx="3051036" cy="56284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42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Data Ingestion Software Algorithm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7752" y="1404637"/>
            <a:ext cx="11758721" cy="4969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newly available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Iterate </a:t>
            </a:r>
            <a:r>
              <a:rPr lang="en-US" dirty="0" smtClean="0"/>
              <a:t>over </a:t>
            </a:r>
            <a:r>
              <a:rPr lang="en-US" dirty="0" smtClean="0">
                <a:latin typeface="Courier"/>
                <a:cs typeface="Courier"/>
              </a:rPr>
              <a:t>rootnames</a:t>
            </a:r>
            <a:r>
              <a:rPr lang="en-US" dirty="0" smtClean="0"/>
              <a:t> (</a:t>
            </a:r>
            <a:r>
              <a:rPr lang="en-US" dirty="0" smtClean="0"/>
              <a:t>using multiprocessing if necessary)</a:t>
            </a:r>
            <a:endParaRPr lang="en-US" dirty="0" smtClean="0"/>
          </a:p>
          <a:p>
            <a:pPr marL="1143000" lvl="1" indent="-457200">
              <a:buFont typeface="+mj-lt"/>
              <a:buAutoNum type="arabicPeriod" startAt="3"/>
            </a:pPr>
            <a:r>
              <a:rPr lang="en-US" sz="2400" dirty="0" smtClean="0"/>
              <a:t>Update </a:t>
            </a:r>
            <a:r>
              <a:rPr lang="en-US" sz="2400" dirty="0" smtClean="0">
                <a:latin typeface="Courier"/>
                <a:cs typeface="Courier"/>
              </a:rPr>
              <a:t>master</a:t>
            </a:r>
            <a:r>
              <a:rPr lang="en-US" sz="2400" dirty="0" smtClean="0"/>
              <a:t> </a:t>
            </a:r>
            <a:r>
              <a:rPr lang="en-US" sz="2400" dirty="0" smtClean="0"/>
              <a:t>table with information about </a:t>
            </a:r>
            <a:r>
              <a:rPr lang="en-US" sz="2400" dirty="0" smtClean="0">
                <a:latin typeface="Courier"/>
                <a:cs typeface="Courier"/>
              </a:rPr>
              <a:t>rootname</a:t>
            </a:r>
          </a:p>
          <a:p>
            <a:pPr marL="1143000" lvl="1" indent="-457200">
              <a:buFont typeface="+mj-lt"/>
              <a:buAutoNum type="arabicPeriod" startAt="3"/>
            </a:pPr>
            <a:r>
              <a:rPr lang="en-US" sz="2400" dirty="0" smtClean="0"/>
              <a:t>Loop over available filetypes for given </a:t>
            </a:r>
            <a:r>
              <a:rPr lang="en-US" sz="2400" dirty="0" smtClean="0">
                <a:latin typeface="Courier"/>
                <a:cs typeface="Courier"/>
              </a:rPr>
              <a:t>rootname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Create Python dictionary with metadata about file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For each FITS extension, extract header information and update </a:t>
            </a:r>
            <a:r>
              <a:rPr lang="en-US" sz="2400" dirty="0" smtClean="0">
                <a:latin typeface="Courier"/>
                <a:cs typeface="Courier"/>
              </a:rPr>
              <a:t>header</a:t>
            </a:r>
            <a:r>
              <a:rPr lang="en-US" sz="2400" dirty="0" smtClean="0"/>
              <a:t> </a:t>
            </a:r>
            <a:r>
              <a:rPr lang="en-US" sz="2400" dirty="0" smtClean="0"/>
              <a:t>table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Update </a:t>
            </a:r>
            <a:r>
              <a:rPr lang="en-US" sz="2400" dirty="0" smtClean="0">
                <a:latin typeface="Courier"/>
                <a:cs typeface="Courier"/>
              </a:rPr>
              <a:t>datasets</a:t>
            </a:r>
            <a:r>
              <a:rPr lang="en-US" sz="2400" dirty="0" smtClean="0"/>
              <a:t> </a:t>
            </a:r>
            <a:r>
              <a:rPr lang="en-US" sz="2400" dirty="0" smtClean="0"/>
              <a:t>table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If filetype is </a:t>
            </a:r>
            <a:r>
              <a:rPr lang="en-US" sz="2400" dirty="0" smtClean="0">
                <a:latin typeface="Courier"/>
                <a:cs typeface="Courier"/>
              </a:rPr>
              <a:t>raw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urier"/>
                <a:cs typeface="Courier"/>
              </a:rPr>
              <a:t>flt</a:t>
            </a:r>
            <a:r>
              <a:rPr lang="en-US" sz="2400" dirty="0" smtClean="0"/>
              <a:t>, or </a:t>
            </a:r>
            <a:r>
              <a:rPr lang="en-US" sz="2400" dirty="0" smtClean="0">
                <a:latin typeface="Courier"/>
                <a:cs typeface="Courier"/>
              </a:rPr>
              <a:t>flc</a:t>
            </a:r>
            <a:r>
              <a:rPr lang="en-US" sz="2400" dirty="0" smtClean="0"/>
              <a:t>, then create JPEG</a:t>
            </a:r>
          </a:p>
          <a:p>
            <a:pPr marL="1600200" lvl="2" indent="-457200">
              <a:buFont typeface="+mj-lt"/>
              <a:buAutoNum type="arabicPeriod" startAt="5"/>
            </a:pPr>
            <a:r>
              <a:rPr lang="en-US" sz="2400" dirty="0" smtClean="0"/>
              <a:t>If filetype is </a:t>
            </a:r>
            <a:r>
              <a:rPr lang="en-US" sz="2400" dirty="0" smtClean="0">
                <a:latin typeface="Courier"/>
                <a:cs typeface="Courier"/>
              </a:rPr>
              <a:t>flt</a:t>
            </a:r>
            <a:r>
              <a:rPr lang="en-US" sz="2400" dirty="0" smtClean="0"/>
              <a:t>, then create </a:t>
            </a:r>
            <a:r>
              <a:rPr lang="en-US" sz="2400" dirty="0" smtClean="0"/>
              <a:t>Thumbnail</a:t>
            </a:r>
          </a:p>
          <a:p>
            <a:pPr marL="1600200" lvl="2" indent="-457200">
              <a:buFont typeface="+mj-lt"/>
              <a:buAutoNum type="arabicPeriod" startAt="5"/>
            </a:pPr>
            <a:endParaRPr lang="en-US" sz="2400" dirty="0"/>
          </a:p>
          <a:p>
            <a:r>
              <a:rPr lang="en-US" sz="1800" dirty="0" smtClean="0"/>
              <a:t>Encapsulated within </a:t>
            </a:r>
            <a:r>
              <a:rPr lang="en-US" sz="1800" dirty="0" smtClean="0">
                <a:latin typeface="Courier"/>
                <a:cs typeface="Courier"/>
              </a:rPr>
              <a:t>ingest.py</a:t>
            </a:r>
            <a:r>
              <a:rPr lang="en-US" sz="1800" dirty="0" smtClean="0"/>
              <a:t>, </a:t>
            </a:r>
            <a:r>
              <a:rPr lang="en-US" sz="1800" dirty="0" smtClean="0">
                <a:latin typeface="Courier"/>
                <a:cs typeface="Courier"/>
              </a:rPr>
              <a:t>make_file_dict.py</a:t>
            </a:r>
            <a:r>
              <a:rPr lang="en-US" sz="1800" dirty="0" smtClean="0"/>
              <a:t>, </a:t>
            </a:r>
            <a:r>
              <a:rPr lang="en-US" sz="1800" dirty="0" smtClean="0">
                <a:latin typeface="Courier"/>
                <a:cs typeface="Courier"/>
              </a:rPr>
              <a:t>make_jpeg.py</a:t>
            </a:r>
            <a:r>
              <a:rPr lang="en-US" sz="1800" dirty="0" smtClean="0"/>
              <a:t>, </a:t>
            </a:r>
            <a:r>
              <a:rPr lang="en-US" sz="1800" dirty="0" smtClean="0">
                <a:latin typeface="Courier"/>
                <a:cs typeface="Courier"/>
              </a:rPr>
              <a:t>make_thumbnail.py</a:t>
            </a:r>
            <a:endParaRPr lang="en-US" sz="18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Logging</a:t>
            </a:r>
            <a:endParaRPr lang="en-US" dirty="0"/>
          </a:p>
        </p:txBody>
      </p:sp>
      <p:pic>
        <p:nvPicPr>
          <p:cNvPr id="5" name="Picture 4" descr="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12" y="1438005"/>
            <a:ext cx="9413320" cy="50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Web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41419" y="1404637"/>
            <a:ext cx="10595611" cy="4969176"/>
          </a:xfrm>
        </p:spPr>
        <p:txBody>
          <a:bodyPr/>
          <a:lstStyle/>
          <a:p>
            <a:r>
              <a:rPr lang="en-US" dirty="0" smtClean="0"/>
              <a:t>Built using Flask, a Python-based web framework</a:t>
            </a:r>
            <a:endParaRPr lang="en-US" dirty="0"/>
          </a:p>
          <a:p>
            <a:endParaRPr lang="en-US" dirty="0" smtClean="0"/>
          </a:p>
          <a:p>
            <a:r>
              <a:rPr lang="en-US" sz="2000" dirty="0" smtClean="0">
                <a:latin typeface="Courier"/>
                <a:cs typeface="Courier"/>
              </a:rPr>
              <a:t>acsql_webapp.py – </a:t>
            </a:r>
            <a:r>
              <a:rPr lang="en-US" sz="2000" dirty="0" smtClean="0"/>
              <a:t>Runs web application on </a:t>
            </a:r>
            <a:r>
              <a:rPr lang="en-US" sz="2000" dirty="0" smtClean="0">
                <a:latin typeface="Courier"/>
                <a:cs typeface="Courier"/>
              </a:rPr>
              <a:t>localhost</a:t>
            </a:r>
            <a:r>
              <a:rPr lang="en-US" sz="2000" dirty="0" smtClean="0"/>
              <a:t> or server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data_containers.py </a:t>
            </a:r>
            <a:r>
              <a:rPr lang="en-US" sz="2000" dirty="0" smtClean="0">
                <a:latin typeface="Courier"/>
                <a:cs typeface="Courier"/>
              </a:rPr>
              <a:t>– </a:t>
            </a:r>
            <a:r>
              <a:rPr lang="en-US" sz="2000" dirty="0" smtClean="0"/>
              <a:t>Various functions for gathering and returning data used by application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form_options.py </a:t>
            </a:r>
            <a:r>
              <a:rPr lang="en-US" sz="2000" dirty="0" smtClean="0">
                <a:latin typeface="Courier"/>
                <a:cs typeface="Courier"/>
              </a:rPr>
              <a:t>– </a:t>
            </a:r>
            <a:r>
              <a:rPr lang="en-US" sz="2000" dirty="0" smtClean="0"/>
              <a:t>Stores data needed for database query form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query_form.py – </a:t>
            </a:r>
            <a:r>
              <a:rPr lang="en-US" sz="2000" dirty="0" smtClean="0"/>
              <a:t>Builds and validates database queries through web application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query_lib.py – </a:t>
            </a:r>
            <a:r>
              <a:rPr lang="en-US" sz="2000" dirty="0" smtClean="0"/>
              <a:t>Contains tools for executing database queries through web application 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static</a:t>
            </a:r>
            <a:r>
              <a:rPr lang="en-US" sz="2000" dirty="0">
                <a:latin typeface="Courier"/>
                <a:cs typeface="Courier"/>
              </a:rPr>
              <a:t>/css/*.</a:t>
            </a:r>
            <a:r>
              <a:rPr lang="en-US" sz="2000" dirty="0" smtClean="0">
                <a:latin typeface="Courier"/>
                <a:cs typeface="Courier"/>
              </a:rPr>
              <a:t>css – </a:t>
            </a:r>
            <a:r>
              <a:rPr lang="en-US" sz="2000" dirty="0" smtClean="0">
                <a:latin typeface="Courier"/>
                <a:cs typeface="Courier"/>
              </a:rPr>
              <a:t>CSS</a:t>
            </a:r>
            <a:r>
              <a:rPr lang="en-US" sz="2000" dirty="0" smtClean="0"/>
              <a:t> templates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static</a:t>
            </a:r>
            <a:r>
              <a:rPr lang="en-US" sz="2000" dirty="0">
                <a:latin typeface="Courier"/>
                <a:cs typeface="Courier"/>
              </a:rPr>
              <a:t>/js/*.</a:t>
            </a:r>
            <a:r>
              <a:rPr lang="en-US" sz="2000" dirty="0" smtClean="0">
                <a:latin typeface="Courier"/>
                <a:cs typeface="Courier"/>
              </a:rPr>
              <a:t>js – JavaScript</a:t>
            </a:r>
            <a:r>
              <a:rPr lang="en-US" sz="2000" dirty="0" smtClean="0"/>
              <a:t> functions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templates</a:t>
            </a:r>
            <a:r>
              <a:rPr lang="en-US" sz="2000" dirty="0">
                <a:latin typeface="Courier"/>
                <a:cs typeface="Courier"/>
              </a:rPr>
              <a:t>/*.html </a:t>
            </a:r>
            <a:r>
              <a:rPr lang="en-US" sz="2000" dirty="0" smtClean="0">
                <a:latin typeface="Courier"/>
                <a:cs typeface="Courier"/>
              </a:rPr>
              <a:t>– </a:t>
            </a:r>
            <a:r>
              <a:rPr lang="en-US" sz="2000" dirty="0" smtClean="0">
                <a:latin typeface="Courier"/>
                <a:cs typeface="Courier"/>
              </a:rPr>
              <a:t>HTML</a:t>
            </a:r>
            <a:r>
              <a:rPr lang="en-US" sz="2000" dirty="0" smtClean="0"/>
              <a:t> templates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acsql Package</a:t>
            </a:r>
            <a:endParaRPr lang="en-US" dirty="0"/>
          </a:p>
        </p:txBody>
      </p:sp>
      <p:pic>
        <p:nvPicPr>
          <p:cNvPr id="6" name="Picture 5" descr="Screen Shot 2017-10-17 at 16.1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74" y="1288084"/>
            <a:ext cx="2081173" cy="51693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 descr="github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87" y="1083435"/>
            <a:ext cx="5364470" cy="5051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2542" y="6088117"/>
            <a:ext cx="551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Available at </a:t>
            </a:r>
            <a:r>
              <a:rPr lang="en-US" dirty="0" smtClean="0">
                <a:hlinkClick r:id="rId4"/>
              </a:rPr>
              <a:t>http://github.com/spacetelescope/acsql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Homepage</a:t>
            </a:r>
            <a:endParaRPr lang="en-US" dirty="0"/>
          </a:p>
        </p:txBody>
      </p:sp>
      <p:pic>
        <p:nvPicPr>
          <p:cNvPr id="5" name="Picture 4" descr="home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40" y="1055652"/>
            <a:ext cx="10552248" cy="60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Hubble Space Telescope (HST)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6899" y="1404637"/>
            <a:ext cx="6602967" cy="496917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HST was launched in 1990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Over the years it has housed 12 instruments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5</a:t>
            </a:r>
            <a:r>
              <a:rPr lang="en-US" dirty="0" smtClean="0"/>
              <a:t> Servicing Missions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Currently there are 4 instruments on board: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Cosmic Origins Spectrograph (COS) (2009)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Space Telescope Imaging Spectrograph (STIS) (</a:t>
            </a:r>
            <a:r>
              <a:rPr lang="en-US" dirty="0" smtClean="0"/>
              <a:t>1990)</a:t>
            </a:r>
            <a:endParaRPr lang="en-US" dirty="0" smtClean="0"/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Wide Field Camera 3 (WFC3) (2009)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Advanced Camera for Surveys (ACS) (2002)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748" y="1099745"/>
            <a:ext cx="3134998" cy="2353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7" y="4693273"/>
            <a:ext cx="3574182" cy="2009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66" y="4135114"/>
            <a:ext cx="2870138" cy="2620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229" y="3033141"/>
            <a:ext cx="2525167" cy="26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Database Query Page</a:t>
            </a:r>
            <a:endParaRPr lang="en-US" dirty="0"/>
          </a:p>
        </p:txBody>
      </p:sp>
      <p:pic>
        <p:nvPicPr>
          <p:cNvPr id="5" name="Picture 4" descr="database_query_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13" y="1056042"/>
            <a:ext cx="6447792" cy="59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Query Results</a:t>
            </a:r>
            <a:endParaRPr lang="en-US" dirty="0"/>
          </a:p>
        </p:txBody>
      </p:sp>
      <p:pic>
        <p:nvPicPr>
          <p:cNvPr id="5" name="Picture 4" descr="database_query_results_thumbn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1707159"/>
            <a:ext cx="4026914" cy="3606330"/>
          </a:xfrm>
          <a:prstGeom prst="rect">
            <a:avLst/>
          </a:prstGeom>
        </p:spPr>
      </p:pic>
      <p:pic>
        <p:nvPicPr>
          <p:cNvPr id="6" name="Picture 5" descr="database_query_results_htm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94" y="1707159"/>
            <a:ext cx="4026915" cy="3606331"/>
          </a:xfrm>
          <a:prstGeom prst="rect">
            <a:avLst/>
          </a:prstGeom>
        </p:spPr>
      </p:pic>
      <p:pic>
        <p:nvPicPr>
          <p:cNvPr id="7" name="Picture 6" descr="database_query_results_cs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1" y="1661765"/>
            <a:ext cx="4253247" cy="3755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8235" y="5416924"/>
            <a:ext cx="17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Thumbnails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43028" y="5416924"/>
            <a:ext cx="17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HTML Table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59530" y="5416924"/>
            <a:ext cx="17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CSV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ACS Archive</a:t>
            </a:r>
            <a:endParaRPr lang="en-US" dirty="0"/>
          </a:p>
        </p:txBody>
      </p:sp>
      <p:pic>
        <p:nvPicPr>
          <p:cNvPr id="5" name="Picture 4" descr="archive_lin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47" y="1110226"/>
            <a:ext cx="6466246" cy="57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View Proposal</a:t>
            </a:r>
            <a:endParaRPr lang="en-US" dirty="0"/>
          </a:p>
        </p:txBody>
      </p:sp>
      <p:pic>
        <p:nvPicPr>
          <p:cNvPr id="5" name="Picture 4" descr="view_propos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89" y="1042688"/>
            <a:ext cx="6542226" cy="58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Application: View Image</a:t>
            </a:r>
            <a:endParaRPr lang="en-US" dirty="0"/>
          </a:p>
        </p:txBody>
      </p:sp>
      <p:pic>
        <p:nvPicPr>
          <p:cNvPr id="5" name="Picture 4" descr="view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77" y="1031278"/>
            <a:ext cx="6555062" cy="58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 </a:t>
            </a:r>
            <a:endParaRPr lang="en-US" dirty="0"/>
          </a:p>
        </p:txBody>
      </p:sp>
      <p:pic>
        <p:nvPicPr>
          <p:cNvPr id="5" name="Picture 4" descr="database_rec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63624" y="-2153945"/>
            <a:ext cx="4594344" cy="11485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710" y="6107967"/>
            <a:ext cx="262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Database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endParaRPr lang="en-US" dirty="0"/>
          </a:p>
        </p:txBody>
      </p:sp>
      <p:pic>
        <p:nvPicPr>
          <p:cNvPr id="3" name="Picture 2" descr="num_files_by_filety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8" y="2251715"/>
            <a:ext cx="4220280" cy="3165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5370" y="5422689"/>
            <a:ext cx="262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Filesystem Deliverable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2791" y="3336433"/>
            <a:ext cx="30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Software Package Deliverable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4545" y="6286187"/>
            <a:ext cx="319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Documentation Deliverable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72361" y="5422689"/>
            <a:ext cx="30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Application Deliverable</a:t>
            </a:r>
            <a:endParaRPr lang="en-US" dirty="0"/>
          </a:p>
        </p:txBody>
      </p:sp>
      <p:pic>
        <p:nvPicPr>
          <p:cNvPr id="4" name="Picture 3" descr="github_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28" y="1037740"/>
            <a:ext cx="4099653" cy="2427950"/>
          </a:xfrm>
          <a:prstGeom prst="rect">
            <a:avLst/>
          </a:prstGeom>
        </p:spPr>
      </p:pic>
      <p:pic>
        <p:nvPicPr>
          <p:cNvPr id="10" name="Picture 9" descr="view_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11" y="2365501"/>
            <a:ext cx="3540477" cy="3147091"/>
          </a:xfrm>
          <a:prstGeom prst="rect">
            <a:avLst/>
          </a:prstGeom>
        </p:spPr>
      </p:pic>
      <p:pic>
        <p:nvPicPr>
          <p:cNvPr id="5" name="Picture 4" descr="readthedoc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61" y="3874299"/>
            <a:ext cx="2906096" cy="24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2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 ACS Instrument Team: Roberto Avila, Andreas Bellini, Ralph Bohlin, David Borncamp, Marco </a:t>
            </a:r>
            <a:r>
              <a:rPr lang="en-US" dirty="0" err="1" smtClean="0"/>
              <a:t>Chi</a:t>
            </a:r>
            <a:r>
              <a:rPr lang="en-US" dirty="0" err="1" smtClean="0"/>
              <a:t>aberge</a:t>
            </a:r>
            <a:r>
              <a:rPr lang="en-US" dirty="0" smtClean="0"/>
              <a:t>, </a:t>
            </a:r>
            <a:r>
              <a:rPr lang="en-US" dirty="0" smtClean="0"/>
              <a:t>Dan </a:t>
            </a:r>
            <a:r>
              <a:rPr lang="en-US" dirty="0" smtClean="0"/>
              <a:t>Coe, Tyler </a:t>
            </a:r>
            <a:r>
              <a:rPr lang="en-US" dirty="0" smtClean="0"/>
              <a:t>Dehjardins, </a:t>
            </a:r>
            <a:r>
              <a:rPr lang="en-US" dirty="0" smtClean="0"/>
              <a:t>Norman Grogin</a:t>
            </a:r>
            <a:r>
              <a:rPr lang="en-US" dirty="0" smtClean="0"/>
              <a:t>, </a:t>
            </a:r>
            <a:r>
              <a:rPr lang="en-US" dirty="0" err="1" smtClean="0"/>
              <a:t>Nimish</a:t>
            </a:r>
            <a:r>
              <a:rPr lang="en-US" dirty="0" smtClean="0"/>
              <a:t> </a:t>
            </a:r>
            <a:r>
              <a:rPr lang="en-US" dirty="0" err="1" smtClean="0"/>
              <a:t>Hathi</a:t>
            </a:r>
            <a:r>
              <a:rPr lang="en-US" dirty="0" smtClean="0"/>
              <a:t>, </a:t>
            </a:r>
            <a:r>
              <a:rPr lang="en-US" dirty="0" smtClean="0"/>
              <a:t>Samantha Hoffman, Pey-Lian Lim, Ray Lucas, Aparna Maybhate, Matt McMaster, Vera Platais, Jenna Ryon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WFC3/Quicklook Team: </a:t>
            </a:r>
            <a:r>
              <a:rPr lang="en-US" dirty="0"/>
              <a:t>Varun Bajaj, Ariel Bowers, Michael </a:t>
            </a:r>
            <a:r>
              <a:rPr lang="en-US" dirty="0" smtClean="0"/>
              <a:t>Dulude</a:t>
            </a:r>
            <a:r>
              <a:rPr lang="en-US" dirty="0"/>
              <a:t>, Meredith Durbin, Jules Fowler, Catherine Gosmeyer, Heather Gunning, Harish Khandrika, Catherine Martlin, </a:t>
            </a:r>
            <a:r>
              <a:rPr lang="en-US" dirty="0" smtClean="0"/>
              <a:t>Jennifer Medina, Abhi </a:t>
            </a:r>
            <a:r>
              <a:rPr lang="en-US" dirty="0"/>
              <a:t>Rajan, Clare Shanahan, Ben Sunnquist, Alex Viana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Other Employees of STScI: Elena Sabbi, Francesca Boffi, </a:t>
            </a:r>
            <a:r>
              <a:rPr lang="en-US" dirty="0"/>
              <a:t>Alex Yermolaev, Fausat Ogunsanya, Vera Gibbs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Paper Reviewers: Sara Ogaz and Jules Fowler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Advanced Camera for Surveys (ACS)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4586" y="1404637"/>
            <a:ext cx="5296083" cy="496917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Comprised of three detectors: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Wide Field Channel (WFC)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High Resolution Channel (HRC)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Solar Blind Channel (SBC)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ACS experienced an electronics failure in 2006, temporarily disabling the WFC detector and permanently disabling the HRC detector.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num_o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488" y="1404637"/>
            <a:ext cx="5884796" cy="44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HST/ACS Quicklook Application (</a:t>
            </a:r>
            <a:r>
              <a:rPr lang="en-US" dirty="0" smtClean="0">
                <a:latin typeface="Courier"/>
                <a:cs typeface="Courier"/>
              </a:rPr>
              <a:t>acsql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70" y="1404637"/>
            <a:ext cx="5569279" cy="353464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Database-driven web application for discovering and viewing HST/ACS images and corresponding metadata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All publicly-available on-orbit data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Comprised of four major components: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NFS Filesystem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MySQL Database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Python/Flask-based Web Application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Software Package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Inspired by a similar application for the HST/WFC3 instrument (“WFC3 Quicklook”)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view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24" y="1210689"/>
            <a:ext cx="6135033" cy="54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FITS </a:t>
            </a:r>
            <a:r>
              <a:rPr lang="en-US" dirty="0" smtClean="0"/>
              <a:t>Files</a:t>
            </a:r>
            <a:endParaRPr lang="en-US" dirty="0"/>
          </a:p>
        </p:txBody>
      </p:sp>
      <p:pic>
        <p:nvPicPr>
          <p:cNvPr id="5" name="Picture 4" descr="sbc_and_hrc_extens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87" y="2222500"/>
            <a:ext cx="5765800" cy="2413000"/>
          </a:xfrm>
          <a:prstGeom prst="rect">
            <a:avLst/>
          </a:prstGeom>
        </p:spPr>
      </p:pic>
      <p:pic>
        <p:nvPicPr>
          <p:cNvPr id="6" name="Picture 5" descr="wfc_extens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" y="1788800"/>
            <a:ext cx="58166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7529" y="5470959"/>
            <a:ext cx="297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ACS/WFC FITS file structure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38895" y="5470959"/>
            <a:ext cx="415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ACS/WFC and ACS/SBC FITS file 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265" y="1377334"/>
            <a:ext cx="395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FITS = Flexible Image Transport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FITS file headers and key metadata</a:t>
            </a:r>
            <a:endParaRPr lang="en-US" dirty="0"/>
          </a:p>
        </p:txBody>
      </p:sp>
      <p:pic>
        <p:nvPicPr>
          <p:cNvPr id="4" name="Picture 3" descr="header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0" y="1210689"/>
            <a:ext cx="4537033" cy="549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7804" y="1465501"/>
            <a:ext cx="6666961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APERTURE</a:t>
            </a:r>
            <a:r>
              <a:rPr lang="en-US" dirty="0" smtClean="0"/>
              <a:t> – Portion of detector used during observation</a:t>
            </a:r>
          </a:p>
          <a:p>
            <a:r>
              <a:rPr lang="en-US" dirty="0" smtClean="0">
                <a:latin typeface="Courier"/>
                <a:cs typeface="Courier"/>
              </a:rPr>
              <a:t>DATE-OBS </a:t>
            </a:r>
            <a:r>
              <a:rPr lang="en-US" dirty="0" smtClean="0"/>
              <a:t>– The date of the start of the observation</a:t>
            </a:r>
          </a:p>
          <a:p>
            <a:r>
              <a:rPr lang="en-US" dirty="0" smtClean="0">
                <a:latin typeface="Courier"/>
                <a:cs typeface="Courier"/>
              </a:rPr>
              <a:t>DEC_TARG</a:t>
            </a:r>
            <a:r>
              <a:rPr lang="en-US" dirty="0" smtClean="0"/>
              <a:t> – The declination of target in the night sky</a:t>
            </a:r>
          </a:p>
          <a:p>
            <a:r>
              <a:rPr lang="en-US" dirty="0" smtClean="0">
                <a:latin typeface="Courier"/>
                <a:cs typeface="Courier"/>
              </a:rPr>
              <a:t>DETECTOR</a:t>
            </a:r>
            <a:r>
              <a:rPr lang="en-US" dirty="0" smtClean="0"/>
              <a:t> – The detector used (WFC, HRC, or SBC)</a:t>
            </a:r>
          </a:p>
          <a:p>
            <a:r>
              <a:rPr lang="en-US" dirty="0" smtClean="0">
                <a:latin typeface="Courier"/>
                <a:cs typeface="Courier"/>
              </a:rPr>
              <a:t>EXPSTART</a:t>
            </a:r>
            <a:r>
              <a:rPr lang="en-US" dirty="0" smtClean="0"/>
              <a:t> – The exposure start time</a:t>
            </a:r>
          </a:p>
          <a:p>
            <a:r>
              <a:rPr lang="en-US" dirty="0" smtClean="0">
                <a:latin typeface="Courier"/>
                <a:cs typeface="Courier"/>
              </a:rPr>
              <a:t>EXPFLAG</a:t>
            </a:r>
            <a:r>
              <a:rPr lang="en-US" dirty="0" smtClean="0"/>
              <a:t> – The quality of the exposure</a:t>
            </a:r>
          </a:p>
          <a:p>
            <a:r>
              <a:rPr lang="en-US" dirty="0" smtClean="0">
                <a:latin typeface="Courier"/>
                <a:cs typeface="Courier"/>
              </a:rPr>
              <a:t>EXPTIME</a:t>
            </a:r>
            <a:r>
              <a:rPr lang="en-US" dirty="0" smtClean="0"/>
              <a:t> – The duration of the exposure </a:t>
            </a:r>
          </a:p>
          <a:p>
            <a:r>
              <a:rPr lang="en-US" dirty="0" smtClean="0">
                <a:latin typeface="Courier"/>
                <a:cs typeface="Courier"/>
              </a:rPr>
              <a:t>FILTER</a:t>
            </a:r>
            <a:r>
              <a:rPr lang="en-US" dirty="0" smtClean="0"/>
              <a:t> – The wavelength filter used during observation</a:t>
            </a:r>
          </a:p>
          <a:p>
            <a:r>
              <a:rPr lang="en-US" dirty="0" smtClean="0">
                <a:latin typeface="Courier"/>
                <a:cs typeface="Courier"/>
              </a:rPr>
              <a:t>IMAGTYP</a:t>
            </a:r>
            <a:r>
              <a:rPr lang="en-US" dirty="0" smtClean="0"/>
              <a:t> – The type of image (e.g. “EXTERNAL”)</a:t>
            </a:r>
          </a:p>
          <a:p>
            <a:r>
              <a:rPr lang="en-US" dirty="0" smtClean="0">
                <a:latin typeface="Courier"/>
                <a:cs typeface="Courier"/>
              </a:rPr>
              <a:t>OBSTYPE</a:t>
            </a:r>
            <a:r>
              <a:rPr lang="en-US" dirty="0" smtClean="0"/>
              <a:t> – The type of observation (e.g. “IMAGING”)</a:t>
            </a:r>
          </a:p>
          <a:p>
            <a:r>
              <a:rPr lang="en-US" dirty="0" smtClean="0">
                <a:latin typeface="Courier"/>
                <a:cs typeface="Courier"/>
              </a:rPr>
              <a:t>proposal_type</a:t>
            </a:r>
            <a:r>
              <a:rPr lang="en-US" dirty="0" smtClean="0"/>
              <a:t> – The type of proposal (e.g. “CAL”)</a:t>
            </a:r>
          </a:p>
          <a:p>
            <a:r>
              <a:rPr lang="en-US" dirty="0" smtClean="0">
                <a:latin typeface="Courier"/>
                <a:cs typeface="Courier"/>
              </a:rPr>
              <a:t>PROPID</a:t>
            </a:r>
            <a:r>
              <a:rPr lang="en-US" dirty="0" smtClean="0"/>
              <a:t> – The 5-digit proposal ID</a:t>
            </a:r>
          </a:p>
          <a:p>
            <a:r>
              <a:rPr lang="en-US" dirty="0" smtClean="0">
                <a:latin typeface="Courier"/>
                <a:cs typeface="Courier"/>
              </a:rPr>
              <a:t>RA_TARG</a:t>
            </a:r>
            <a:r>
              <a:rPr lang="en-US" dirty="0" smtClean="0"/>
              <a:t> – The right-ascension of the target in the night sky</a:t>
            </a:r>
          </a:p>
          <a:p>
            <a:r>
              <a:rPr lang="en-US" dirty="0" smtClean="0">
                <a:latin typeface="Courier"/>
                <a:cs typeface="Courier"/>
              </a:rPr>
              <a:t>rootname</a:t>
            </a:r>
            <a:r>
              <a:rPr lang="en-US" dirty="0" smtClean="0"/>
              <a:t> – The 9-character unique identifier for the observation</a:t>
            </a:r>
          </a:p>
          <a:p>
            <a:r>
              <a:rPr lang="en-US" dirty="0" smtClean="0">
                <a:latin typeface="Courier"/>
                <a:cs typeface="Courier"/>
              </a:rPr>
              <a:t>SUBARRAY</a:t>
            </a:r>
            <a:r>
              <a:rPr lang="en-US" dirty="0" smtClean="0"/>
              <a:t> – Boolean value for if an image was a full-frame or not</a:t>
            </a:r>
          </a:p>
          <a:p>
            <a:r>
              <a:rPr lang="en-US" dirty="0" smtClean="0">
                <a:latin typeface="Courier"/>
                <a:cs typeface="Courier"/>
              </a:rPr>
              <a:t>TARGNAME</a:t>
            </a:r>
            <a:r>
              <a:rPr lang="en-US" dirty="0" smtClean="0"/>
              <a:t> – The name of the observation target (e.g. “Saturn”)</a:t>
            </a:r>
          </a:p>
          <a:p>
            <a:r>
              <a:rPr lang="en-US" dirty="0" smtClean="0">
                <a:latin typeface="Courier"/>
                <a:cs typeface="Courier"/>
              </a:rPr>
              <a:t>TIMEOBS</a:t>
            </a:r>
            <a:r>
              <a:rPr lang="en-US" dirty="0" smtClean="0"/>
              <a:t> – The time of the start of the observation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ACS FITS </a:t>
            </a:r>
            <a:r>
              <a:rPr lang="en-US" dirty="0"/>
              <a:t>F</a:t>
            </a:r>
            <a:r>
              <a:rPr lang="en-US" dirty="0" smtClean="0"/>
              <a:t>iletypes </a:t>
            </a:r>
            <a:r>
              <a:rPr lang="en-US" dirty="0" smtClean="0"/>
              <a:t>and </a:t>
            </a:r>
            <a:r>
              <a:rPr lang="en-US" dirty="0"/>
              <a:t>R</a:t>
            </a:r>
            <a:r>
              <a:rPr lang="en-US" dirty="0" smtClean="0"/>
              <a:t>ootnames</a:t>
            </a:r>
            <a:endParaRPr lang="en-US" dirty="0"/>
          </a:p>
        </p:txBody>
      </p:sp>
      <p:pic>
        <p:nvPicPr>
          <p:cNvPr id="4" name="Picture 3" descr="rootn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41" y="1400319"/>
            <a:ext cx="4025900" cy="3302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1355" y="1899723"/>
            <a:ext cx="10865072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Rootnames consist of a 9-character identifier corresponding to a unique observation</a:t>
            </a:r>
          </a:p>
          <a:p>
            <a:endParaRPr lang="en-US" sz="2000" b="1" dirty="0"/>
          </a:p>
          <a:p>
            <a:r>
              <a:rPr lang="en-US" sz="2000" b="1" dirty="0" smtClean="0"/>
              <a:t>Available filetypes:</a:t>
            </a:r>
          </a:p>
          <a:p>
            <a:endParaRPr lang="en-US" b="1" dirty="0" smtClean="0"/>
          </a:p>
          <a:p>
            <a:r>
              <a:rPr lang="en-US" b="1" dirty="0" smtClean="0">
                <a:latin typeface="Courier"/>
                <a:cs typeface="Courier"/>
              </a:rPr>
              <a:t>raw</a:t>
            </a:r>
            <a:r>
              <a:rPr lang="en-US" b="1" dirty="0" smtClean="0"/>
              <a:t> </a:t>
            </a:r>
            <a:r>
              <a:rPr lang="en-US" dirty="0"/>
              <a:t>- the raw, uncalibrated data that comes directly from HST </a:t>
            </a:r>
          </a:p>
          <a:p>
            <a:r>
              <a:rPr lang="en-US" b="1" dirty="0">
                <a:latin typeface="Courier"/>
                <a:cs typeface="Courier"/>
              </a:rPr>
              <a:t>flt</a:t>
            </a:r>
            <a:r>
              <a:rPr lang="en-US" b="1" dirty="0"/>
              <a:t> </a:t>
            </a:r>
            <a:r>
              <a:rPr lang="en-US" dirty="0"/>
              <a:t>- nominally calibrated data </a:t>
            </a:r>
          </a:p>
          <a:p>
            <a:r>
              <a:rPr lang="en-US" b="1" dirty="0">
                <a:latin typeface="Courier"/>
                <a:cs typeface="Courier"/>
              </a:rPr>
              <a:t>flc</a:t>
            </a:r>
            <a:r>
              <a:rPr lang="en-US" b="1" dirty="0"/>
              <a:t> </a:t>
            </a:r>
            <a:r>
              <a:rPr lang="en-US" dirty="0"/>
              <a:t>- nominally calibrated data corrected for Charge </a:t>
            </a:r>
            <a:r>
              <a:rPr lang="en-US" dirty="0" smtClean="0"/>
              <a:t>Transfer </a:t>
            </a:r>
            <a:r>
              <a:rPr lang="en-US" dirty="0"/>
              <a:t>Efficiency (CTE) deficits. </a:t>
            </a:r>
          </a:p>
          <a:p>
            <a:r>
              <a:rPr lang="en-US" b="1" dirty="0">
                <a:latin typeface="Courier"/>
                <a:cs typeface="Courier"/>
              </a:rPr>
              <a:t>drz</a:t>
            </a:r>
            <a:r>
              <a:rPr lang="en-US" b="1" dirty="0"/>
              <a:t> </a:t>
            </a:r>
            <a:r>
              <a:rPr lang="en-US" dirty="0"/>
              <a:t>- geometric distortion-corrected data </a:t>
            </a:r>
          </a:p>
          <a:p>
            <a:r>
              <a:rPr lang="en-US" b="1" dirty="0">
                <a:latin typeface="Courier"/>
                <a:cs typeface="Courier"/>
              </a:rPr>
              <a:t>drc</a:t>
            </a:r>
            <a:r>
              <a:rPr lang="en-US" b="1" dirty="0"/>
              <a:t> </a:t>
            </a:r>
            <a:r>
              <a:rPr lang="en-US" dirty="0"/>
              <a:t>- geometric distortion-corrected and CTE </a:t>
            </a:r>
            <a:r>
              <a:rPr lang="en-US" dirty="0" smtClean="0"/>
              <a:t>corrected </a:t>
            </a:r>
            <a:r>
              <a:rPr lang="en-US" dirty="0"/>
              <a:t>data </a:t>
            </a:r>
          </a:p>
          <a:p>
            <a:r>
              <a:rPr lang="en-US" b="1" dirty="0">
                <a:latin typeface="Courier"/>
                <a:cs typeface="Courier"/>
              </a:rPr>
              <a:t>spt</a:t>
            </a:r>
            <a:r>
              <a:rPr lang="en-US" b="1" dirty="0"/>
              <a:t> </a:t>
            </a:r>
            <a:r>
              <a:rPr lang="en-US" dirty="0"/>
              <a:t>- telescope telemetry data </a:t>
            </a:r>
          </a:p>
          <a:p>
            <a:r>
              <a:rPr lang="en-US" b="1" dirty="0">
                <a:latin typeface="Courier"/>
                <a:cs typeface="Courier"/>
              </a:rPr>
              <a:t>jit</a:t>
            </a:r>
            <a:r>
              <a:rPr lang="en-US" b="1" dirty="0"/>
              <a:t> </a:t>
            </a:r>
            <a:r>
              <a:rPr lang="en-US" dirty="0"/>
              <a:t>- telescope pointing data </a:t>
            </a:r>
          </a:p>
          <a:p>
            <a:r>
              <a:rPr lang="en-US" b="1" dirty="0">
                <a:latin typeface="Courier"/>
                <a:cs typeface="Courier"/>
              </a:rPr>
              <a:t>jif</a:t>
            </a:r>
            <a:r>
              <a:rPr lang="en-US" b="1" dirty="0"/>
              <a:t> </a:t>
            </a:r>
            <a:r>
              <a:rPr lang="en-US" dirty="0"/>
              <a:t>- telescope drifting data </a:t>
            </a:r>
          </a:p>
          <a:p>
            <a:r>
              <a:rPr lang="en-US" b="1" dirty="0">
                <a:latin typeface="Courier"/>
                <a:cs typeface="Courier"/>
              </a:rPr>
              <a:t>crj</a:t>
            </a:r>
            <a:r>
              <a:rPr lang="en-US" b="1" dirty="0"/>
              <a:t> </a:t>
            </a:r>
            <a:r>
              <a:rPr lang="en-US" dirty="0"/>
              <a:t>- cosmic ray rejected data </a:t>
            </a:r>
          </a:p>
          <a:p>
            <a:r>
              <a:rPr lang="en-US" b="1" dirty="0">
                <a:latin typeface="Courier"/>
                <a:cs typeface="Courier"/>
              </a:rPr>
              <a:t>crc</a:t>
            </a:r>
            <a:r>
              <a:rPr lang="en-US" b="1" dirty="0"/>
              <a:t> </a:t>
            </a:r>
            <a:r>
              <a:rPr lang="en-US" dirty="0"/>
              <a:t>- cosmic ray rejected plus CTE corrected data </a:t>
            </a:r>
          </a:p>
          <a:p>
            <a:r>
              <a:rPr lang="en-US" b="1" dirty="0">
                <a:latin typeface="Courier"/>
                <a:cs typeface="Courier"/>
              </a:rPr>
              <a:t>asn</a:t>
            </a:r>
            <a:r>
              <a:rPr lang="en-US" b="1" dirty="0"/>
              <a:t> </a:t>
            </a:r>
            <a:r>
              <a:rPr lang="en-US" dirty="0"/>
              <a:t>- observation association table.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Intended Users and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5189" y="1398051"/>
            <a:ext cx="11365499" cy="421427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 primary user of the </a:t>
            </a:r>
            <a:r>
              <a:rPr lang="en-US" dirty="0" smtClean="0">
                <a:latin typeface="Courier"/>
                <a:cs typeface="Courier"/>
              </a:rPr>
              <a:t>acsql</a:t>
            </a:r>
            <a:r>
              <a:rPr lang="en-US" dirty="0" smtClean="0"/>
              <a:t> application are ACS Instrument Analysts at STScI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They use ACS data to perform instrument calibration and monitoring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External users </a:t>
            </a:r>
            <a:r>
              <a:rPr lang="en-US" dirty="0" smtClean="0"/>
              <a:t>to STScI are possible </a:t>
            </a:r>
            <a:r>
              <a:rPr lang="en-US" dirty="0" smtClean="0"/>
              <a:t>since </a:t>
            </a:r>
            <a:r>
              <a:rPr lang="en-US" dirty="0" smtClean="0">
                <a:latin typeface="Courier"/>
                <a:cs typeface="Courier"/>
              </a:rPr>
              <a:t>acsql</a:t>
            </a:r>
            <a:r>
              <a:rPr lang="en-US" dirty="0" smtClean="0"/>
              <a:t> is non-proprietary</a:t>
            </a:r>
          </a:p>
          <a:p>
            <a:endParaRPr lang="en-US" dirty="0"/>
          </a:p>
          <a:p>
            <a:r>
              <a:rPr lang="en-US" i="1" u="sng" dirty="0"/>
              <a:t>Use case 1</a:t>
            </a:r>
            <a:r>
              <a:rPr lang="en-US" i="1" dirty="0" smtClean="0"/>
              <a:t>: </a:t>
            </a:r>
            <a:r>
              <a:rPr lang="en-US" dirty="0" smtClean="0"/>
              <a:t>Visually </a:t>
            </a:r>
            <a:r>
              <a:rPr lang="en-US" dirty="0"/>
              <a:t>inspect an image from the ACS </a:t>
            </a:r>
            <a:r>
              <a:rPr lang="en-US" dirty="0" smtClean="0"/>
              <a:t>archive</a:t>
            </a:r>
            <a:endParaRPr lang="en-US" dirty="0" smtClean="0"/>
          </a:p>
          <a:p>
            <a:r>
              <a:rPr lang="en-US" i="1" u="sng" dirty="0" smtClean="0"/>
              <a:t>Use </a:t>
            </a:r>
            <a:r>
              <a:rPr lang="en-US" i="1" u="sng" dirty="0"/>
              <a:t>case 2</a:t>
            </a:r>
            <a:r>
              <a:rPr lang="en-US" i="1" dirty="0" smtClean="0"/>
              <a:t>: </a:t>
            </a:r>
            <a:r>
              <a:rPr lang="en-US" dirty="0" smtClean="0"/>
              <a:t>Determine </a:t>
            </a:r>
            <a:r>
              <a:rPr lang="en-US" dirty="0"/>
              <a:t>which datasets exist in the ACS archive for a given set of observational </a:t>
            </a:r>
            <a:r>
              <a:rPr lang="en-US" dirty="0" smtClean="0"/>
              <a:t>parameters</a:t>
            </a:r>
            <a:endParaRPr lang="en-US" dirty="0" smtClean="0"/>
          </a:p>
          <a:p>
            <a:r>
              <a:rPr lang="en-US" i="1" u="sng" dirty="0" smtClean="0"/>
              <a:t>Use </a:t>
            </a:r>
            <a:r>
              <a:rPr lang="en-US" i="1" u="sng" dirty="0"/>
              <a:t>case 3</a:t>
            </a:r>
            <a:r>
              <a:rPr lang="en-US" i="1" dirty="0"/>
              <a:t>: </a:t>
            </a:r>
            <a:r>
              <a:rPr lang="en-US" dirty="0"/>
              <a:t>Determine the observational parameters for a given </a:t>
            </a:r>
            <a:r>
              <a:rPr lang="en-US" dirty="0" smtClean="0"/>
              <a:t>dataset</a:t>
            </a:r>
            <a:endParaRPr lang="en-US" dirty="0" smtClean="0"/>
          </a:p>
          <a:p>
            <a:r>
              <a:rPr lang="en-US" i="1" u="sng" dirty="0" smtClean="0"/>
              <a:t>Use </a:t>
            </a:r>
            <a:r>
              <a:rPr lang="en-US" i="1" u="sng" dirty="0"/>
              <a:t>case 4</a:t>
            </a:r>
            <a:r>
              <a:rPr lang="en-US" i="1" dirty="0" smtClean="0"/>
              <a:t>: </a:t>
            </a:r>
            <a:r>
              <a:rPr lang="en-US" dirty="0" smtClean="0"/>
              <a:t>Programmatically </a:t>
            </a:r>
            <a:r>
              <a:rPr lang="en-US" dirty="0"/>
              <a:t>analyze images across </a:t>
            </a:r>
            <a:r>
              <a:rPr lang="en-US" dirty="0" smtClean="0"/>
              <a:t>custom datasets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7247" y="1404637"/>
            <a:ext cx="5862391" cy="496917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Limitations in the FITS file structure (namely File I/O)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Limitations in the current STScI data archive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Data retrieval latency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Data discovery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Data redundancy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acsql</a:t>
            </a:r>
            <a:r>
              <a:rPr lang="en-US" dirty="0"/>
              <a:t> </a:t>
            </a:r>
            <a:r>
              <a:rPr lang="en-US" dirty="0" smtClean="0"/>
              <a:t>is a centrally-located instantly-accessible data archive with one-to-one correspondence with the ACS FITS file headers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No complicated data retrieval process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No need for file I/O</a:t>
            </a:r>
          </a:p>
          <a:p>
            <a:pPr marL="1028700" lvl="1" indent="-342900">
              <a:buFont typeface="Arial"/>
              <a:buChar char="•"/>
            </a:pPr>
            <a:r>
              <a:rPr lang="en-US" dirty="0" smtClean="0"/>
              <a:t>Intuitive database queries</a:t>
            </a:r>
          </a:p>
        </p:txBody>
      </p:sp>
      <p:pic>
        <p:nvPicPr>
          <p:cNvPr id="4" name="Picture 3" descr="fileio_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2" y="1081779"/>
            <a:ext cx="3745561" cy="2809170"/>
          </a:xfrm>
          <a:prstGeom prst="rect">
            <a:avLst/>
          </a:prstGeom>
        </p:spPr>
      </p:pic>
      <p:pic>
        <p:nvPicPr>
          <p:cNvPr id="5" name="Picture 4" descr="mast_port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79" y="4035608"/>
            <a:ext cx="4801589" cy="26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11904</TotalTime>
  <Words>1133</Words>
  <Application>Microsoft Macintosh PowerPoint</Application>
  <PresentationFormat>Custom</PresentationFormat>
  <Paragraphs>145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1_Office Theme</vt:lpstr>
      <vt:lpstr>The Hubble Space Telescope (HST) Advanced Camera for Surveys (ACS) Quicklook Application</vt:lpstr>
      <vt:lpstr>The Hubble Space Telescope (HST)</vt:lpstr>
      <vt:lpstr>The Advanced Camera for Surveys (ACS)</vt:lpstr>
      <vt:lpstr>The HST/ACS Quicklook Application (acsql)</vt:lpstr>
      <vt:lpstr>Data Structure: FITS Files</vt:lpstr>
      <vt:lpstr>Data Structure: FITS file headers and key metadata</vt:lpstr>
      <vt:lpstr>Data Structure: ACS FITS Filetypes and Rootnames</vt:lpstr>
      <vt:lpstr>Intended Users and Use Cases</vt:lpstr>
      <vt:lpstr>Motivation</vt:lpstr>
      <vt:lpstr>Implementation: Version Control, Programming Standards, and API Documentation</vt:lpstr>
      <vt:lpstr>Implementation: Filesystem</vt:lpstr>
      <vt:lpstr>Implementation: Database Schema</vt:lpstr>
      <vt:lpstr>Implementation: MySQL and SQLAlchemy</vt:lpstr>
      <vt:lpstr>Implementation: MySQL and SQLAlchemy</vt:lpstr>
      <vt:lpstr>Implementation: Data Ingestion Software Algorithm</vt:lpstr>
      <vt:lpstr>Implementation: Logging</vt:lpstr>
      <vt:lpstr>Implementation: Web Application</vt:lpstr>
      <vt:lpstr>Implementation: acsql Package</vt:lpstr>
      <vt:lpstr>Web Application: Homepage</vt:lpstr>
      <vt:lpstr>Web Application: Database Query Page</vt:lpstr>
      <vt:lpstr>Web Application: Query Results</vt:lpstr>
      <vt:lpstr>Web Application: ACS Archive</vt:lpstr>
      <vt:lpstr>Web Application: View Proposal</vt:lpstr>
      <vt:lpstr>Web Application: View Image</vt:lpstr>
      <vt:lpstr>Deliverables </vt:lpstr>
      <vt:lpstr>Deliverables</vt:lpstr>
      <vt:lpstr>Acknowledgements</vt:lpstr>
      <vt:lpstr>Custom Show 1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Matthew Bourque</cp:lastModifiedBy>
  <cp:revision>226</cp:revision>
  <dcterms:created xsi:type="dcterms:W3CDTF">2017-03-08T15:51:23Z</dcterms:created>
  <dcterms:modified xsi:type="dcterms:W3CDTF">2017-10-17T21:15:11Z</dcterms:modified>
</cp:coreProperties>
</file>